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5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1B902F-1AF1-4DFE-9CED-435518BF3F55}" v="410" dt="2020-04-22T14:31:32.637"/>
    <p1510:client id="{5C978B87-1CC0-6F29-9A0A-23653B1508E4}" v="70" dt="2020-04-22T14:39:27.447"/>
    <p1510:client id="{7FF3FD84-A546-0BDB-3C4F-97FBF4E41B31}" v="128" dt="2020-04-25T17:10:49.646"/>
    <p1510:client id="{96ECFDEA-9123-4271-A016-1AFB4CE35601}" v="1308" dt="2020-04-17T19:25:43.8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54" d="100"/>
          <a:sy n="54" d="100"/>
        </p:scale>
        <p:origin x="10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B258BE-1ADD-43CD-95AF-61B370CE0E68}" type="doc">
      <dgm:prSet loTypeId="urn:microsoft.com/office/officeart/2005/8/layout/hierarchy1" loCatId="hierarchy" qsTypeId="urn:microsoft.com/office/officeart/2005/8/quickstyle/simple1" qsCatId="simple" csTypeId="urn:microsoft.com/office/officeart/2005/8/colors/accent5_2" csCatId="accent5"/>
      <dgm:spPr/>
      <dgm:t>
        <a:bodyPr/>
        <a:lstStyle/>
        <a:p>
          <a:endParaRPr lang="en-US"/>
        </a:p>
      </dgm:t>
    </dgm:pt>
    <dgm:pt modelId="{9C27E802-78DC-4F32-BE12-F810B0D38222}">
      <dgm:prSet/>
      <dgm:spPr/>
      <dgm:t>
        <a:bodyPr/>
        <a:lstStyle/>
        <a:p>
          <a:r>
            <a:rPr lang="en-US"/>
            <a:t>Intelligenthanddryers.com</a:t>
          </a:r>
        </a:p>
      </dgm:t>
    </dgm:pt>
    <dgm:pt modelId="{CC02E582-E3F8-4B72-9B1F-10F8423BCDDD}" type="parTrans" cxnId="{F8F934D9-FF62-4487-A2D7-7CF07A46D6B2}">
      <dgm:prSet/>
      <dgm:spPr/>
      <dgm:t>
        <a:bodyPr/>
        <a:lstStyle/>
        <a:p>
          <a:endParaRPr lang="en-US"/>
        </a:p>
      </dgm:t>
    </dgm:pt>
    <dgm:pt modelId="{89796839-3FBE-4617-9A3B-04B110E4A8C6}" type="sibTrans" cxnId="{F8F934D9-FF62-4487-A2D7-7CF07A46D6B2}">
      <dgm:prSet/>
      <dgm:spPr/>
      <dgm:t>
        <a:bodyPr/>
        <a:lstStyle/>
        <a:p>
          <a:endParaRPr lang="en-US"/>
        </a:p>
      </dgm:t>
    </dgm:pt>
    <dgm:pt modelId="{A12324CA-31DA-4B4D-AC06-8F326F844A50}">
      <dgm:prSet/>
      <dgm:spPr/>
      <dgm:t>
        <a:bodyPr/>
        <a:lstStyle/>
        <a:p>
          <a:r>
            <a:rPr lang="en-US"/>
            <a:t>Pulpandpaper-technology.com</a:t>
          </a:r>
        </a:p>
      </dgm:t>
    </dgm:pt>
    <dgm:pt modelId="{2D5CD4A4-76B9-4AF3-8B4B-863D21EC2373}" type="parTrans" cxnId="{0D94199E-9185-4291-9E80-E241CAA2C863}">
      <dgm:prSet/>
      <dgm:spPr/>
      <dgm:t>
        <a:bodyPr/>
        <a:lstStyle/>
        <a:p>
          <a:endParaRPr lang="en-US"/>
        </a:p>
      </dgm:t>
    </dgm:pt>
    <dgm:pt modelId="{837512CA-7EEB-43E2-B089-FCCFC0EAFD0C}" type="sibTrans" cxnId="{0D94199E-9185-4291-9E80-E241CAA2C863}">
      <dgm:prSet/>
      <dgm:spPr/>
      <dgm:t>
        <a:bodyPr/>
        <a:lstStyle/>
        <a:p>
          <a:endParaRPr lang="en-US"/>
        </a:p>
      </dgm:t>
    </dgm:pt>
    <dgm:pt modelId="{C677BDAA-0E7F-4B38-9B81-81314432B9BE}">
      <dgm:prSet/>
      <dgm:spPr/>
      <dgm:t>
        <a:bodyPr/>
        <a:lstStyle/>
        <a:p>
          <a:r>
            <a:rPr lang="en-US"/>
            <a:t>Cottagecare.com</a:t>
          </a:r>
        </a:p>
      </dgm:t>
    </dgm:pt>
    <dgm:pt modelId="{EFBBFFAD-D243-4855-BD62-0439AEDED388}" type="parTrans" cxnId="{F5C17EF5-5189-43CF-8C83-3A33AD31054D}">
      <dgm:prSet/>
      <dgm:spPr/>
      <dgm:t>
        <a:bodyPr/>
        <a:lstStyle/>
        <a:p>
          <a:endParaRPr lang="en-US"/>
        </a:p>
      </dgm:t>
    </dgm:pt>
    <dgm:pt modelId="{BA71AF30-EE6F-41A7-B0A0-28CA320251F9}" type="sibTrans" cxnId="{F5C17EF5-5189-43CF-8C83-3A33AD31054D}">
      <dgm:prSet/>
      <dgm:spPr/>
      <dgm:t>
        <a:bodyPr/>
        <a:lstStyle/>
        <a:p>
          <a:endParaRPr lang="en-US"/>
        </a:p>
      </dgm:t>
    </dgm:pt>
    <dgm:pt modelId="{73726507-B858-48CF-900C-BE72262DE249}" type="pres">
      <dgm:prSet presAssocID="{5FB258BE-1ADD-43CD-95AF-61B370CE0E6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4597B30-EFF2-481A-8291-2916263E13EE}" type="pres">
      <dgm:prSet presAssocID="{9C27E802-78DC-4F32-BE12-F810B0D38222}" presName="hierRoot1" presStyleCnt="0"/>
      <dgm:spPr/>
    </dgm:pt>
    <dgm:pt modelId="{C68832E1-D59F-4347-95D1-28DCC80556DE}" type="pres">
      <dgm:prSet presAssocID="{9C27E802-78DC-4F32-BE12-F810B0D38222}" presName="composite" presStyleCnt="0"/>
      <dgm:spPr/>
    </dgm:pt>
    <dgm:pt modelId="{27A9FA8A-2586-4760-B71F-9AF8459D8B25}" type="pres">
      <dgm:prSet presAssocID="{9C27E802-78DC-4F32-BE12-F810B0D38222}" presName="background" presStyleLbl="node0" presStyleIdx="0" presStyleCnt="3"/>
      <dgm:spPr/>
    </dgm:pt>
    <dgm:pt modelId="{8DE1969C-35B2-441F-AED4-466A42BFB440}" type="pres">
      <dgm:prSet presAssocID="{9C27E802-78DC-4F32-BE12-F810B0D38222}" presName="text" presStyleLbl="fgAcc0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35D34ED-D1E8-4191-8DF6-8545F25E1016}" type="pres">
      <dgm:prSet presAssocID="{9C27E802-78DC-4F32-BE12-F810B0D38222}" presName="hierChild2" presStyleCnt="0"/>
      <dgm:spPr/>
    </dgm:pt>
    <dgm:pt modelId="{36711746-550E-4510-8AC3-DE5E14655951}" type="pres">
      <dgm:prSet presAssocID="{A12324CA-31DA-4B4D-AC06-8F326F844A50}" presName="hierRoot1" presStyleCnt="0"/>
      <dgm:spPr/>
    </dgm:pt>
    <dgm:pt modelId="{2E9AE528-4919-46FC-AB63-EEF0F76B2BEF}" type="pres">
      <dgm:prSet presAssocID="{A12324CA-31DA-4B4D-AC06-8F326F844A50}" presName="composite" presStyleCnt="0"/>
      <dgm:spPr/>
    </dgm:pt>
    <dgm:pt modelId="{E13C5D6C-7581-460A-84B2-3437477E83A1}" type="pres">
      <dgm:prSet presAssocID="{A12324CA-31DA-4B4D-AC06-8F326F844A50}" presName="background" presStyleLbl="node0" presStyleIdx="1" presStyleCnt="3"/>
      <dgm:spPr/>
    </dgm:pt>
    <dgm:pt modelId="{B5E9C422-74F8-4022-9636-62EF98E2013E}" type="pres">
      <dgm:prSet presAssocID="{A12324CA-31DA-4B4D-AC06-8F326F844A50}" presName="text" presStyleLbl="fgAcc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7CB2674-065A-45C5-8E63-3DF188C5E6BC}" type="pres">
      <dgm:prSet presAssocID="{A12324CA-31DA-4B4D-AC06-8F326F844A50}" presName="hierChild2" presStyleCnt="0"/>
      <dgm:spPr/>
    </dgm:pt>
    <dgm:pt modelId="{47A7BF21-8D92-4A14-A483-7D44BC53BE59}" type="pres">
      <dgm:prSet presAssocID="{C677BDAA-0E7F-4B38-9B81-81314432B9BE}" presName="hierRoot1" presStyleCnt="0"/>
      <dgm:spPr/>
    </dgm:pt>
    <dgm:pt modelId="{84712811-2BE6-4340-9DFB-821643539B48}" type="pres">
      <dgm:prSet presAssocID="{C677BDAA-0E7F-4B38-9B81-81314432B9BE}" presName="composite" presStyleCnt="0"/>
      <dgm:spPr/>
    </dgm:pt>
    <dgm:pt modelId="{86CF69B5-7375-49BD-AAAA-302D286C7B22}" type="pres">
      <dgm:prSet presAssocID="{C677BDAA-0E7F-4B38-9B81-81314432B9BE}" presName="background" presStyleLbl="node0" presStyleIdx="2" presStyleCnt="3"/>
      <dgm:spPr/>
    </dgm:pt>
    <dgm:pt modelId="{4DCA75FD-21EB-4FD3-AD08-B1CB9B8457C1}" type="pres">
      <dgm:prSet presAssocID="{C677BDAA-0E7F-4B38-9B81-81314432B9BE}" presName="text" presStyleLbl="fgAcc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CEBB521-98A3-40AC-AB86-0C8A6E56F8C5}" type="pres">
      <dgm:prSet presAssocID="{C677BDAA-0E7F-4B38-9B81-81314432B9BE}" presName="hierChild2" presStyleCnt="0"/>
      <dgm:spPr/>
    </dgm:pt>
  </dgm:ptLst>
  <dgm:cxnLst>
    <dgm:cxn modelId="{7F4666FE-8041-4733-BFA6-5F82001F9021}" type="presOf" srcId="{5FB258BE-1ADD-43CD-95AF-61B370CE0E68}" destId="{73726507-B858-48CF-900C-BE72262DE249}" srcOrd="0" destOrd="0" presId="urn:microsoft.com/office/officeart/2005/8/layout/hierarchy1"/>
    <dgm:cxn modelId="{F5C17EF5-5189-43CF-8C83-3A33AD31054D}" srcId="{5FB258BE-1ADD-43CD-95AF-61B370CE0E68}" destId="{C677BDAA-0E7F-4B38-9B81-81314432B9BE}" srcOrd="2" destOrd="0" parTransId="{EFBBFFAD-D243-4855-BD62-0439AEDED388}" sibTransId="{BA71AF30-EE6F-41A7-B0A0-28CA320251F9}"/>
    <dgm:cxn modelId="{FF5958C8-1391-4790-BA68-FB1CE68BFB07}" type="presOf" srcId="{9C27E802-78DC-4F32-BE12-F810B0D38222}" destId="{8DE1969C-35B2-441F-AED4-466A42BFB440}" srcOrd="0" destOrd="0" presId="urn:microsoft.com/office/officeart/2005/8/layout/hierarchy1"/>
    <dgm:cxn modelId="{E05EAD9C-C4CA-424C-A98C-BE944717F465}" type="presOf" srcId="{A12324CA-31DA-4B4D-AC06-8F326F844A50}" destId="{B5E9C422-74F8-4022-9636-62EF98E2013E}" srcOrd="0" destOrd="0" presId="urn:microsoft.com/office/officeart/2005/8/layout/hierarchy1"/>
    <dgm:cxn modelId="{F8F934D9-FF62-4487-A2D7-7CF07A46D6B2}" srcId="{5FB258BE-1ADD-43CD-95AF-61B370CE0E68}" destId="{9C27E802-78DC-4F32-BE12-F810B0D38222}" srcOrd="0" destOrd="0" parTransId="{CC02E582-E3F8-4B72-9B1F-10F8423BCDDD}" sibTransId="{89796839-3FBE-4617-9A3B-04B110E4A8C6}"/>
    <dgm:cxn modelId="{C42FE1BB-8F43-4C13-9910-240B6C46AA70}" type="presOf" srcId="{C677BDAA-0E7F-4B38-9B81-81314432B9BE}" destId="{4DCA75FD-21EB-4FD3-AD08-B1CB9B8457C1}" srcOrd="0" destOrd="0" presId="urn:microsoft.com/office/officeart/2005/8/layout/hierarchy1"/>
    <dgm:cxn modelId="{0D94199E-9185-4291-9E80-E241CAA2C863}" srcId="{5FB258BE-1ADD-43CD-95AF-61B370CE0E68}" destId="{A12324CA-31DA-4B4D-AC06-8F326F844A50}" srcOrd="1" destOrd="0" parTransId="{2D5CD4A4-76B9-4AF3-8B4B-863D21EC2373}" sibTransId="{837512CA-7EEB-43E2-B089-FCCFC0EAFD0C}"/>
    <dgm:cxn modelId="{1D8A0CEA-12FF-4BDA-AADE-08D1C356EA9E}" type="presParOf" srcId="{73726507-B858-48CF-900C-BE72262DE249}" destId="{74597B30-EFF2-481A-8291-2916263E13EE}" srcOrd="0" destOrd="0" presId="urn:microsoft.com/office/officeart/2005/8/layout/hierarchy1"/>
    <dgm:cxn modelId="{142804E0-B7AE-49D3-B2F4-1FBD7501B42F}" type="presParOf" srcId="{74597B30-EFF2-481A-8291-2916263E13EE}" destId="{C68832E1-D59F-4347-95D1-28DCC80556DE}" srcOrd="0" destOrd="0" presId="urn:microsoft.com/office/officeart/2005/8/layout/hierarchy1"/>
    <dgm:cxn modelId="{43DAF6ED-D3CD-4CE3-8588-633FA4EAF054}" type="presParOf" srcId="{C68832E1-D59F-4347-95D1-28DCC80556DE}" destId="{27A9FA8A-2586-4760-B71F-9AF8459D8B25}" srcOrd="0" destOrd="0" presId="urn:microsoft.com/office/officeart/2005/8/layout/hierarchy1"/>
    <dgm:cxn modelId="{45AC44D3-B6E3-49CA-A8F6-73EB8A10F03A}" type="presParOf" srcId="{C68832E1-D59F-4347-95D1-28DCC80556DE}" destId="{8DE1969C-35B2-441F-AED4-466A42BFB440}" srcOrd="1" destOrd="0" presId="urn:microsoft.com/office/officeart/2005/8/layout/hierarchy1"/>
    <dgm:cxn modelId="{A1B0BF0F-F1B1-4C1A-828C-8E79B0CC039F}" type="presParOf" srcId="{74597B30-EFF2-481A-8291-2916263E13EE}" destId="{035D34ED-D1E8-4191-8DF6-8545F25E1016}" srcOrd="1" destOrd="0" presId="urn:microsoft.com/office/officeart/2005/8/layout/hierarchy1"/>
    <dgm:cxn modelId="{5D31F355-7D95-42DD-BC73-8697ED973489}" type="presParOf" srcId="{73726507-B858-48CF-900C-BE72262DE249}" destId="{36711746-550E-4510-8AC3-DE5E14655951}" srcOrd="1" destOrd="0" presId="urn:microsoft.com/office/officeart/2005/8/layout/hierarchy1"/>
    <dgm:cxn modelId="{00C4F091-63DF-48B3-AB5D-5E96D666425F}" type="presParOf" srcId="{36711746-550E-4510-8AC3-DE5E14655951}" destId="{2E9AE528-4919-46FC-AB63-EEF0F76B2BEF}" srcOrd="0" destOrd="0" presId="urn:microsoft.com/office/officeart/2005/8/layout/hierarchy1"/>
    <dgm:cxn modelId="{C75D499B-2EB9-4A75-9A21-30017CB1E954}" type="presParOf" srcId="{2E9AE528-4919-46FC-AB63-EEF0F76B2BEF}" destId="{E13C5D6C-7581-460A-84B2-3437477E83A1}" srcOrd="0" destOrd="0" presId="urn:microsoft.com/office/officeart/2005/8/layout/hierarchy1"/>
    <dgm:cxn modelId="{8196A953-052B-4DED-A1B0-4E4F3D399C13}" type="presParOf" srcId="{2E9AE528-4919-46FC-AB63-EEF0F76B2BEF}" destId="{B5E9C422-74F8-4022-9636-62EF98E2013E}" srcOrd="1" destOrd="0" presId="urn:microsoft.com/office/officeart/2005/8/layout/hierarchy1"/>
    <dgm:cxn modelId="{42C93202-81CF-4924-B57D-604A2C40C2FD}" type="presParOf" srcId="{36711746-550E-4510-8AC3-DE5E14655951}" destId="{37CB2674-065A-45C5-8E63-3DF188C5E6BC}" srcOrd="1" destOrd="0" presId="urn:microsoft.com/office/officeart/2005/8/layout/hierarchy1"/>
    <dgm:cxn modelId="{BA2B0A12-9A98-447E-8B51-441465BB5F3D}" type="presParOf" srcId="{73726507-B858-48CF-900C-BE72262DE249}" destId="{47A7BF21-8D92-4A14-A483-7D44BC53BE59}" srcOrd="2" destOrd="0" presId="urn:microsoft.com/office/officeart/2005/8/layout/hierarchy1"/>
    <dgm:cxn modelId="{94661BCA-F9FD-45FC-9678-80E41DF00ACC}" type="presParOf" srcId="{47A7BF21-8D92-4A14-A483-7D44BC53BE59}" destId="{84712811-2BE6-4340-9DFB-821643539B48}" srcOrd="0" destOrd="0" presId="urn:microsoft.com/office/officeart/2005/8/layout/hierarchy1"/>
    <dgm:cxn modelId="{1FC6C434-9D01-4FB9-A1E8-C35A5483686E}" type="presParOf" srcId="{84712811-2BE6-4340-9DFB-821643539B48}" destId="{86CF69B5-7375-49BD-AAAA-302D286C7B22}" srcOrd="0" destOrd="0" presId="urn:microsoft.com/office/officeart/2005/8/layout/hierarchy1"/>
    <dgm:cxn modelId="{C133D6ED-D7FD-48D7-AE91-A95890993A83}" type="presParOf" srcId="{84712811-2BE6-4340-9DFB-821643539B48}" destId="{4DCA75FD-21EB-4FD3-AD08-B1CB9B8457C1}" srcOrd="1" destOrd="0" presId="urn:microsoft.com/office/officeart/2005/8/layout/hierarchy1"/>
    <dgm:cxn modelId="{F1699F45-8F4D-4D27-9418-5B6859F020D9}" type="presParOf" srcId="{47A7BF21-8D92-4A14-A483-7D44BC53BE59}" destId="{FCEBB521-98A3-40AC-AB86-0C8A6E56F8C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A9FA8A-2586-4760-B71F-9AF8459D8B25}">
      <dsp:nvSpPr>
        <dsp:cNvPr id="0" name=""/>
        <dsp:cNvSpPr/>
      </dsp:nvSpPr>
      <dsp:spPr>
        <a:xfrm>
          <a:off x="0" y="511845"/>
          <a:ext cx="2846069" cy="180725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E1969C-35B2-441F-AED4-466A42BFB440}">
      <dsp:nvSpPr>
        <dsp:cNvPr id="0" name=""/>
        <dsp:cNvSpPr/>
      </dsp:nvSpPr>
      <dsp:spPr>
        <a:xfrm>
          <a:off x="316230" y="812264"/>
          <a:ext cx="2846069" cy="1807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Intelligenthanddryers.com</a:t>
          </a:r>
        </a:p>
      </dsp:txBody>
      <dsp:txXfrm>
        <a:off x="369163" y="865197"/>
        <a:ext cx="2740203" cy="1701388"/>
      </dsp:txXfrm>
    </dsp:sp>
    <dsp:sp modelId="{E13C5D6C-7581-460A-84B2-3437477E83A1}">
      <dsp:nvSpPr>
        <dsp:cNvPr id="0" name=""/>
        <dsp:cNvSpPr/>
      </dsp:nvSpPr>
      <dsp:spPr>
        <a:xfrm>
          <a:off x="3478530" y="511845"/>
          <a:ext cx="2846069" cy="180725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E9C422-74F8-4022-9636-62EF98E2013E}">
      <dsp:nvSpPr>
        <dsp:cNvPr id="0" name=""/>
        <dsp:cNvSpPr/>
      </dsp:nvSpPr>
      <dsp:spPr>
        <a:xfrm>
          <a:off x="3794759" y="812264"/>
          <a:ext cx="2846069" cy="1807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Pulpandpaper-technology.com</a:t>
          </a:r>
        </a:p>
      </dsp:txBody>
      <dsp:txXfrm>
        <a:off x="3847692" y="865197"/>
        <a:ext cx="2740203" cy="1701388"/>
      </dsp:txXfrm>
    </dsp:sp>
    <dsp:sp modelId="{86CF69B5-7375-49BD-AAAA-302D286C7B22}">
      <dsp:nvSpPr>
        <dsp:cNvPr id="0" name=""/>
        <dsp:cNvSpPr/>
      </dsp:nvSpPr>
      <dsp:spPr>
        <a:xfrm>
          <a:off x="6957059" y="511845"/>
          <a:ext cx="2846069" cy="180725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CA75FD-21EB-4FD3-AD08-B1CB9B8457C1}">
      <dsp:nvSpPr>
        <dsp:cNvPr id="0" name=""/>
        <dsp:cNvSpPr/>
      </dsp:nvSpPr>
      <dsp:spPr>
        <a:xfrm>
          <a:off x="7273289" y="812264"/>
          <a:ext cx="2846069" cy="1807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Cottagecare.com</a:t>
          </a:r>
        </a:p>
      </dsp:txBody>
      <dsp:txXfrm>
        <a:off x="7326222" y="865197"/>
        <a:ext cx="2740203" cy="17013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licenses/by-sa/3.0/" TargetMode="External"/><Relationship Id="rId4" Type="http://schemas.openxmlformats.org/officeDocument/2006/relationships/hyperlink" Target="http://wondergressive.com/20-biggest-wastes-money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licenses/by/3.0/" TargetMode="External"/><Relationship Id="rId4" Type="http://schemas.openxmlformats.org/officeDocument/2006/relationships/hyperlink" Target="http://firefliesandjellybeans.blogspot.com/2008/10/iron-crafterpaper-towel-roll-top-5-come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11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F9DA0B3-0BE5-4F92-A164-04598FAC5A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en-US" sz="4400">
                <a:solidFill>
                  <a:srgbClr val="000000"/>
                </a:solidFill>
                <a:cs typeface="Calibri Light"/>
              </a:rPr>
              <a:t>Paper towel usage</a:t>
            </a:r>
            <a:endParaRPr lang="en-US" sz="4400">
              <a:solidFill>
                <a:srgbClr val="0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49C65F-F483-4045-86F0-4DF6DE86F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0966" y="3428999"/>
            <a:ext cx="4805691" cy="83883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1800">
                <a:solidFill>
                  <a:srgbClr val="000000"/>
                </a:solidFill>
                <a:cs typeface="Calibri"/>
              </a:rPr>
              <a:t>By </a:t>
            </a:r>
            <a:r>
              <a:rPr lang="en-US" sz="1800" smtClean="0">
                <a:solidFill>
                  <a:srgbClr val="000000"/>
                </a:solidFill>
                <a:cs typeface="Calibri"/>
              </a:rPr>
              <a:t>Hendrix, </a:t>
            </a:r>
            <a:r>
              <a:rPr lang="en-US" sz="1800">
                <a:solidFill>
                  <a:srgbClr val="000000"/>
                </a:solidFill>
                <a:cs typeface="Calibri"/>
              </a:rPr>
              <a:t>5-D</a:t>
            </a:r>
          </a:p>
        </p:txBody>
      </p:sp>
      <p:sp>
        <p:nvSpPr>
          <p:cNvPr id="11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3" name="Graphic 6" descr="Towel">
            <a:extLst>
              <a:ext uri="{FF2B5EF4-FFF2-40B4-BE49-F238E27FC236}">
                <a16:creationId xmlns:a16="http://schemas.microsoft.com/office/drawing/2014/main" id="{499EFADC-AAFC-4206-9261-FDDCF2B948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558402085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7">
            <a:extLst>
              <a:ext uri="{FF2B5EF4-FFF2-40B4-BE49-F238E27FC236}">
                <a16:creationId xmlns:a16="http://schemas.microsoft.com/office/drawing/2014/main" id="{49CD2D09-B1BB-4DF5-9E1C-3D21B21EDE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9">
            <a:extLst>
              <a:ext uri="{FF2B5EF4-FFF2-40B4-BE49-F238E27FC236}">
                <a16:creationId xmlns:a16="http://schemas.microsoft.com/office/drawing/2014/main" id="{83355637-BA71-4F63-94C9-E77BF81BDF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AD895B4-00BB-4DB8-81FC-A26231976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8" y="798445"/>
            <a:ext cx="4803636" cy="1311664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000000"/>
                </a:solidFill>
                <a:cs typeface="Calibri Light"/>
              </a:rPr>
              <a:t>Data collected on a questionnaire on Facebook: 68</a:t>
            </a:r>
            <a:br>
              <a:rPr lang="en-US" sz="2800" dirty="0">
                <a:solidFill>
                  <a:srgbClr val="000000"/>
                </a:solidFill>
                <a:cs typeface="Calibri Light"/>
              </a:rPr>
            </a:br>
            <a:r>
              <a:rPr lang="en-US" sz="2800" dirty="0">
                <a:solidFill>
                  <a:srgbClr val="000000"/>
                </a:solidFill>
                <a:cs typeface="Calibri Light"/>
              </a:rPr>
              <a:t> responded of 360 asked.</a:t>
            </a:r>
          </a:p>
        </p:txBody>
      </p:sp>
      <p:sp>
        <p:nvSpPr>
          <p:cNvPr id="26" name="Content Placeholder 24">
            <a:extLst>
              <a:ext uri="{FF2B5EF4-FFF2-40B4-BE49-F238E27FC236}">
                <a16:creationId xmlns:a16="http://schemas.microsoft.com/office/drawing/2014/main" id="{8C08853C-4BD5-4885-9660-33397781F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2272143"/>
            <a:ext cx="4706803" cy="3788830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rgbClr val="000000"/>
                </a:solidFill>
                <a:cs typeface="Calibri"/>
              </a:rPr>
              <a:t>Questions asked: How many people live in your home? How many rolls of paper towels do you use in one week?</a:t>
            </a:r>
          </a:p>
        </p:txBody>
      </p:sp>
      <p:sp>
        <p:nvSpPr>
          <p:cNvPr id="27" name="Freeform 49">
            <a:extLst>
              <a:ext uri="{FF2B5EF4-FFF2-40B4-BE49-F238E27FC236}">
                <a16:creationId xmlns:a16="http://schemas.microsoft.com/office/drawing/2014/main" id="{967C29FE-FD32-4AFB-AD20-DBDF5864B2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/>
                </a:gs>
                <a:gs pos="23000">
                  <a:schemeClr val="accent1"/>
                </a:gs>
                <a:gs pos="83000">
                  <a:schemeClr val="accent5"/>
                </a:gs>
                <a:gs pos="100000">
                  <a:schemeClr val="accent5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4" descr="A picture containing object, towel, indoor, cup&#10;&#10;Description generated with very high confidence">
            <a:extLst>
              <a:ext uri="{FF2B5EF4-FFF2-40B4-BE49-F238E27FC236}">
                <a16:creationId xmlns:a16="http://schemas.microsoft.com/office/drawing/2014/main" id="{03EC2C66-6255-4A58-98B8-BA533EDE3F3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rcRect l="17227" r="1" b="1"/>
          <a:stretch/>
        </p:blipFill>
        <p:spPr>
          <a:xfrm>
            <a:off x="6893318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3120528" y="0"/>
                </a:moveTo>
                <a:cubicBezTo>
                  <a:pt x="3874524" y="0"/>
                  <a:pt x="4566062" y="267415"/>
                  <a:pt x="5105473" y="712577"/>
                </a:cubicBezTo>
                <a:lnTo>
                  <a:pt x="5298683" y="888178"/>
                </a:lnTo>
                <a:lnTo>
                  <a:pt x="5298683" y="5352876"/>
                </a:lnTo>
                <a:lnTo>
                  <a:pt x="5105473" y="5528477"/>
                </a:lnTo>
                <a:cubicBezTo>
                  <a:pt x="4874296" y="5719261"/>
                  <a:pt x="4615179" y="5877397"/>
                  <a:pt x="4335177" y="5995828"/>
                </a:cubicBezTo>
                <a:lnTo>
                  <a:pt x="4057556" y="6097438"/>
                </a:lnTo>
                <a:lnTo>
                  <a:pt x="2183499" y="6097438"/>
                </a:lnTo>
                <a:lnTo>
                  <a:pt x="1905878" y="5995828"/>
                </a:lnTo>
                <a:cubicBezTo>
                  <a:pt x="785873" y="5522106"/>
                  <a:pt x="0" y="4413092"/>
                  <a:pt x="0" y="3120527"/>
                </a:cubicBezTo>
                <a:cubicBezTo>
                  <a:pt x="0" y="1397108"/>
                  <a:pt x="1397108" y="0"/>
                  <a:pt x="3120528" y="0"/>
                </a:cubicBezTo>
                <a:close/>
              </a:path>
            </a:pathLst>
          </a:cu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62FE7DC-EA9C-4029-ABD7-75150DE945A8}"/>
              </a:ext>
            </a:extLst>
          </p:cNvPr>
          <p:cNvSpPr txBox="1"/>
          <p:nvPr/>
        </p:nvSpPr>
        <p:spPr>
          <a:xfrm>
            <a:off x="9870531" y="6657945"/>
            <a:ext cx="2321469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CC BY-SA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485155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EBADBCA-DA20-4279-93C6-011DEF18AA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53" t="3964" b="3964"/>
          <a:stretch>
            <a:fillRect/>
          </a:stretch>
        </p:blipFill>
        <p:spPr>
          <a:xfrm>
            <a:off x="0" y="1"/>
            <a:ext cx="7554138" cy="6857999"/>
          </a:xfrm>
          <a:custGeom>
            <a:avLst/>
            <a:gdLst>
              <a:gd name="connsiteX0" fmla="*/ 0 w 7554138"/>
              <a:gd name="connsiteY0" fmla="*/ 0 h 6857999"/>
              <a:gd name="connsiteX1" fmla="*/ 7554138 w 7554138"/>
              <a:gd name="connsiteY1" fmla="*/ 0 h 6857999"/>
              <a:gd name="connsiteX2" fmla="*/ 7554138 w 7554138"/>
              <a:gd name="connsiteY2" fmla="*/ 6857999 h 6857999"/>
              <a:gd name="connsiteX3" fmla="*/ 0 w 7554138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54138" h="6857999">
                <a:moveTo>
                  <a:pt x="0" y="0"/>
                </a:moveTo>
                <a:lnTo>
                  <a:pt x="7554138" y="0"/>
                </a:lnTo>
                <a:lnTo>
                  <a:pt x="755413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6DCE70-0EEE-4A8D-BF41-61E42A487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5037431" cy="4371974"/>
          </a:xfrm>
        </p:spPr>
        <p:txBody>
          <a:bodyPr>
            <a:normAutofit/>
          </a:bodyPr>
          <a:lstStyle/>
          <a:p>
            <a:r>
              <a:rPr lang="en-US" sz="9600" dirty="0">
                <a:solidFill>
                  <a:srgbClr val="FFFFFF"/>
                </a:solidFill>
                <a:cs typeface="Calibri Light"/>
              </a:rPr>
              <a:t>Research</a:t>
            </a:r>
            <a:r>
              <a:rPr lang="en-US" dirty="0">
                <a:solidFill>
                  <a:srgbClr val="FFFFFF"/>
                </a:solidFill>
                <a:cs typeface="Calibri Light"/>
              </a:rPr>
              <a:t/>
            </a:r>
            <a:br>
              <a:rPr lang="en-US" dirty="0">
                <a:solidFill>
                  <a:srgbClr val="FFFFFF"/>
                </a:solidFill>
                <a:cs typeface="Calibri Light"/>
              </a:rPr>
            </a:br>
            <a:endParaRPr lang="en-US" dirty="0">
              <a:cs typeface="Calibri Ligh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735DC46-5663-471D-AADB-81E00E65BC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0850" y="0"/>
            <a:ext cx="539115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43ACD-1861-44BB-8973-38AB20D74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671" y="804672"/>
            <a:ext cx="6102753" cy="5230368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  <a:cs typeface="Calibri"/>
              </a:rPr>
              <a:t>They cannot be recycled</a:t>
            </a:r>
          </a:p>
          <a:p>
            <a:r>
              <a:rPr lang="en-US" sz="2400" dirty="0">
                <a:solidFill>
                  <a:srgbClr val="000000"/>
                </a:solidFill>
                <a:cs typeface="Calibri"/>
              </a:rPr>
              <a:t>Decomposing hand towels contributes to gobal warming</a:t>
            </a:r>
          </a:p>
          <a:p>
            <a:r>
              <a:rPr lang="en-US" sz="2400" dirty="0">
                <a:solidFill>
                  <a:srgbClr val="000000"/>
                </a:solidFill>
                <a:cs typeface="Calibri"/>
              </a:rPr>
              <a:t>They get dumped into the water causing pollution</a:t>
            </a:r>
          </a:p>
          <a:p>
            <a:r>
              <a:rPr lang="en-US" sz="2400" dirty="0">
                <a:solidFill>
                  <a:srgbClr val="000000"/>
                </a:solidFill>
                <a:cs typeface="Calibri"/>
              </a:rPr>
              <a:t>Air hand dryers use 25% less energy than paper processing </a:t>
            </a:r>
          </a:p>
          <a:p>
            <a:r>
              <a:rPr lang="en-US" sz="2400" dirty="0">
                <a:solidFill>
                  <a:srgbClr val="000000"/>
                </a:solidFill>
                <a:cs typeface="Calibri"/>
              </a:rPr>
              <a:t>If every house in the U.S.A used 3 less rolls per year, it would be 120,000 tons less waste</a:t>
            </a:r>
          </a:p>
        </p:txBody>
      </p:sp>
    </p:spTree>
    <p:extLst>
      <p:ext uri="{BB962C8B-B14F-4D97-AF65-F5344CB8AC3E}">
        <p14:creationId xmlns:p14="http://schemas.microsoft.com/office/powerpoint/2010/main" val="10768832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4">
            <a:extLst>
              <a:ext uri="{FF2B5EF4-FFF2-40B4-BE49-F238E27FC236}">
                <a16:creationId xmlns:a16="http://schemas.microsoft.com/office/drawing/2014/main" id="{9AF5C66A-E8F2-4E13-98A3-FE96597C5A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1" name="Picture 26">
            <a:extLst>
              <a:ext uri="{FF2B5EF4-FFF2-40B4-BE49-F238E27FC236}">
                <a16:creationId xmlns:a16="http://schemas.microsoft.com/office/drawing/2014/main" id="{AC860275-E106-493A-8BF0-E0A91130EF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E2BDCF8-44C8-489B-9C97-A4581CDC9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576" y="822960"/>
            <a:ext cx="9829800" cy="1325880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  <a:cs typeface="Calibri Light"/>
              </a:rPr>
              <a:t>What my data shows.</a:t>
            </a:r>
            <a:endParaRPr lang="en-US" sz="4000">
              <a:solidFill>
                <a:srgbClr val="FFFFFF"/>
              </a:solidFill>
            </a:endParaRPr>
          </a:p>
        </p:txBody>
      </p:sp>
      <p:pic>
        <p:nvPicPr>
          <p:cNvPr id="4" name="Picture 4" descr="A close up of a basket&#10;&#10;Description generated with very high confidence">
            <a:extLst>
              <a:ext uri="{FF2B5EF4-FFF2-40B4-BE49-F238E27FC236}">
                <a16:creationId xmlns:a16="http://schemas.microsoft.com/office/drawing/2014/main" id="{F505AA39-05A2-4586-863A-FA02CCD55F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1137129" y="2837712"/>
            <a:ext cx="4289777" cy="321733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292C8-0C52-4F03-AFDB-E8707FD80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4871" y="2827419"/>
            <a:ext cx="5029200" cy="3227626"/>
          </a:xfrm>
        </p:spPr>
        <p:txBody>
          <a:bodyPr anchor="ctr">
            <a:normAutofit/>
          </a:bodyPr>
          <a:lstStyle/>
          <a:p>
            <a:r>
              <a:rPr lang="en-US" sz="1900">
                <a:solidFill>
                  <a:srgbClr val="000000"/>
                </a:solidFill>
                <a:cs typeface="Calibri"/>
              </a:rPr>
              <a:t>68 households use 82 rolls of paper towel each week</a:t>
            </a:r>
          </a:p>
          <a:p>
            <a:r>
              <a:rPr lang="en-US" sz="1900">
                <a:solidFill>
                  <a:srgbClr val="000000"/>
                </a:solidFill>
                <a:cs typeface="Calibri"/>
              </a:rPr>
              <a:t>6 rolls in a household of four people was the highest usage reported</a:t>
            </a:r>
          </a:p>
          <a:p>
            <a:r>
              <a:rPr lang="en-US" sz="1900">
                <a:solidFill>
                  <a:srgbClr val="000000"/>
                </a:solidFill>
                <a:cs typeface="Calibri"/>
              </a:rPr>
              <a:t>0 rolls used in three separate households was the lowest usage reported</a:t>
            </a:r>
          </a:p>
          <a:p>
            <a:r>
              <a:rPr lang="en-US" sz="1900">
                <a:solidFill>
                  <a:srgbClr val="000000"/>
                </a:solidFill>
                <a:cs typeface="Calibri"/>
              </a:rPr>
              <a:t>The average household uses 1.25 rolls of paper towels each week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235DF5-6379-4547-B775-C0BC3609C375}"/>
              </a:ext>
            </a:extLst>
          </p:cNvPr>
          <p:cNvSpPr txBox="1"/>
          <p:nvPr/>
        </p:nvSpPr>
        <p:spPr>
          <a:xfrm>
            <a:off x="3240089" y="5854990"/>
            <a:ext cx="2186817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CC BY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9759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9EF4FAE-AFC6-4ED6-81BB-7D06F72EB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cs typeface="Calibri Light"/>
              </a:rPr>
              <a:t>Let's celebrate earth day #50 by using less paper towels!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6EB61-8E2F-4DA2-9884-1357C1CF4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700" dirty="0">
                <a:solidFill>
                  <a:srgbClr val="000000"/>
                </a:solidFill>
                <a:cs typeface="Calibri"/>
              </a:rPr>
              <a:t>Solution-Respond to each person who answered my questionnaire with this message:</a:t>
            </a:r>
          </a:p>
          <a:p>
            <a:pPr marL="0" indent="0">
              <a:buNone/>
            </a:pPr>
            <a:r>
              <a:rPr lang="en-US" sz="1700" dirty="0">
                <a:solidFill>
                  <a:srgbClr val="000000"/>
                </a:solidFill>
                <a:cs typeface="Calibri"/>
              </a:rPr>
              <a:t>"Happy earth day 2020! Did you know that if every family in the USA used just 3 less rolls of paper towels each YEAR, it would help the U.S.A save 120,000 tons of waste, $4 million in landfill costs, and 1.5 Million trees!? Please do your part by using 3 less rolls each year. Thank you! Here are some ideas:</a:t>
            </a:r>
          </a:p>
          <a:p>
            <a:r>
              <a:rPr lang="en-US" sz="1700" dirty="0">
                <a:solidFill>
                  <a:srgbClr val="000000"/>
                </a:solidFill>
                <a:cs typeface="Calibri"/>
              </a:rPr>
              <a:t>Use cloth towels or rags made from old </a:t>
            </a:r>
            <a:r>
              <a:rPr lang="en-US" sz="1700" dirty="0" err="1">
                <a:solidFill>
                  <a:srgbClr val="000000"/>
                </a:solidFill>
                <a:cs typeface="Calibri"/>
              </a:rPr>
              <a:t>tshirts</a:t>
            </a:r>
            <a:r>
              <a:rPr lang="en-US" sz="1700" dirty="0">
                <a:solidFill>
                  <a:srgbClr val="000000"/>
                </a:solidFill>
                <a:cs typeface="Calibri"/>
              </a:rPr>
              <a:t>, launder as needed</a:t>
            </a:r>
          </a:p>
          <a:p>
            <a:r>
              <a:rPr lang="en-US" sz="1700" dirty="0">
                <a:solidFill>
                  <a:srgbClr val="000000"/>
                </a:solidFill>
                <a:cs typeface="Calibri"/>
              </a:rPr>
              <a:t>Use cloth napkins, launder as needed</a:t>
            </a:r>
          </a:p>
          <a:p>
            <a:r>
              <a:rPr lang="en-US" sz="1700" dirty="0">
                <a:solidFill>
                  <a:srgbClr val="000000"/>
                </a:solidFill>
                <a:cs typeface="Calibri"/>
              </a:rPr>
              <a:t>Shake your hands dry in the sink </a:t>
            </a:r>
          </a:p>
          <a:p>
            <a:r>
              <a:rPr lang="en-US" sz="1700" dirty="0">
                <a:solidFill>
                  <a:srgbClr val="000000"/>
                </a:solidFill>
                <a:cs typeface="Calibri"/>
              </a:rPr>
              <a:t>Save your napkins from takeout meals</a:t>
            </a:r>
          </a:p>
          <a:p>
            <a:r>
              <a:rPr lang="en-US" sz="1700" dirty="0">
                <a:solidFill>
                  <a:srgbClr val="000000"/>
                </a:solidFill>
                <a:cs typeface="Calibri"/>
              </a:rPr>
              <a:t>Just don't buy them</a:t>
            </a:r>
          </a:p>
          <a:p>
            <a:r>
              <a:rPr lang="en-US" sz="1700" dirty="0">
                <a:solidFill>
                  <a:srgbClr val="000000"/>
                </a:solidFill>
                <a:cs typeface="Calibri"/>
              </a:rPr>
              <a:t>Only buy select-a-size, and use half a sheet at a time."</a:t>
            </a:r>
          </a:p>
          <a:p>
            <a:endParaRPr lang="en-US" sz="1700">
              <a:solidFill>
                <a:srgbClr val="000000"/>
              </a:solidFill>
              <a:cs typeface="Calibri"/>
            </a:endParaRPr>
          </a:p>
          <a:p>
            <a:endParaRPr lang="en-US" sz="1700">
              <a:solidFill>
                <a:srgbClr val="0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1470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11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21FBF85-777F-42CB-A86E-084EE0ABD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cs typeface="Calibri Light"/>
              </a:rPr>
              <a:t>Sources</a:t>
            </a:r>
            <a:endParaRPr lang="en-US" sz="4000" dirty="0">
              <a:solidFill>
                <a:srgbClr val="FFFFFF"/>
              </a:solidFill>
            </a:endParaRPr>
          </a:p>
        </p:txBody>
      </p:sp>
      <p:graphicFrame>
        <p:nvGraphicFramePr>
          <p:cNvPr id="28" name="Content Placeholder 2">
            <a:extLst>
              <a:ext uri="{FF2B5EF4-FFF2-40B4-BE49-F238E27FC236}">
                <a16:creationId xmlns:a16="http://schemas.microsoft.com/office/drawing/2014/main" id="{2402BF91-3DC6-4244-A4AB-B4E376A3144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10312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150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Paper towel usage</vt:lpstr>
      <vt:lpstr>Data collected on a questionnaire on Facebook: 68  responded of 360 asked.</vt:lpstr>
      <vt:lpstr>Research </vt:lpstr>
      <vt:lpstr>What my data shows.</vt:lpstr>
      <vt:lpstr>Let's celebrate earth day #50 by using less paper towels!</vt:lpstr>
      <vt:lpstr>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Perez, Kimberly</cp:lastModifiedBy>
  <cp:revision>501</cp:revision>
  <dcterms:created xsi:type="dcterms:W3CDTF">2020-04-17T18:43:38Z</dcterms:created>
  <dcterms:modified xsi:type="dcterms:W3CDTF">2020-05-05T02:08:55Z</dcterms:modified>
</cp:coreProperties>
</file>